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Lst>
  <p:sldSz cx="18288000" cy="10287000"/>
  <p:notesSz cx="6858000" cy="9144000"/>
  <p:embeddedFontLst>
    <p:embeddedFont>
      <p:font typeface="Arimo" charset="1" panose="020B0604020202020204"/>
      <p:regular r:id="rId6"/>
    </p:embeddedFont>
    <p:embeddedFont>
      <p:font typeface="Arimo Bold" charset="1" panose="020B0704020202020204"/>
      <p:regular r:id="rId7"/>
    </p:embeddedFont>
    <p:embeddedFont>
      <p:font typeface="Arimo Italics" charset="1" panose="020B0604020202090204"/>
      <p:regular r:id="rId8"/>
    </p:embeddedFont>
    <p:embeddedFont>
      <p:font typeface="Arimo Bold Italics" charset="1" panose="020B0704020202090204"/>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1.xml" Type="http://schemas.openxmlformats.org/officeDocument/2006/relationships/slide"/><Relationship Id="rId11" Target="slides/slide2.xml" Type="http://schemas.openxmlformats.org/officeDocument/2006/relationships/slide"/><Relationship Id="rId12" Target="slides/slide3.xml" Type="http://schemas.openxmlformats.org/officeDocument/2006/relationships/slide"/><Relationship Id="rId13" Target="slides/slide4.xml" Type="http://schemas.openxmlformats.org/officeDocument/2006/relationships/slide"/><Relationship Id="rId14" Target="slides/slide5.xml" Type="http://schemas.openxmlformats.org/officeDocument/2006/relationships/slide"/><Relationship Id="rId15" Target="slides/slide6.xml" Type="http://schemas.openxmlformats.org/officeDocument/2006/relationships/slide"/><Relationship Id="rId16" Target="slides/slide7.xml" Type="http://schemas.openxmlformats.org/officeDocument/2006/relationships/slide"/><Relationship Id="rId17" Target="slides/slide8.xml" Type="http://schemas.openxmlformats.org/officeDocument/2006/relationships/slide"/><Relationship Id="rId18" Target="slides/slide9.xml" Type="http://schemas.openxmlformats.org/officeDocument/2006/relationships/slide"/><Relationship Id="rId19" Target="slides/slide10.xml" Type="http://schemas.openxmlformats.org/officeDocument/2006/relationships/slide"/><Relationship Id="rId2" Target="presProps.xml" Type="http://schemas.openxmlformats.org/officeDocument/2006/relationships/presProps"/><Relationship Id="rId20" Target="slides/slide11.xml" Type="http://schemas.openxmlformats.org/officeDocument/2006/relationships/slide"/><Relationship Id="rId21" Target="slides/slide12.xml" Type="http://schemas.openxmlformats.org/officeDocument/2006/relationships/slide"/><Relationship Id="rId22" Target="slides/slide13.xml" Type="http://schemas.openxmlformats.org/officeDocument/2006/relationships/slide"/><Relationship Id="rId23" Target="slides/slide14.xml" Type="http://schemas.openxmlformats.org/officeDocument/2006/relationships/slide"/><Relationship Id="rId24" Target="slides/slide15.xml" Type="http://schemas.openxmlformats.org/officeDocument/2006/relationships/slide"/><Relationship Id="rId25" Target="slides/slide16.xml" Type="http://schemas.openxmlformats.org/officeDocument/2006/relationships/slide"/><Relationship Id="rId26" Target="slides/slide17.xml" Type="http://schemas.openxmlformats.org/officeDocument/2006/relationships/slide"/><Relationship Id="rId27" Target="slides/slide18.xml" Type="http://schemas.openxmlformats.org/officeDocument/2006/relationships/slide"/><Relationship Id="rId28" Target="slides/slide19.xml" Type="http://schemas.openxmlformats.org/officeDocument/2006/relationships/slide"/><Relationship Id="rId29" Target="slides/slide20.xml" Type="http://schemas.openxmlformats.org/officeDocument/2006/relationships/slide"/><Relationship Id="rId3" Target="viewProps.xml" Type="http://schemas.openxmlformats.org/officeDocument/2006/relationships/viewProps"/><Relationship Id="rId30" Target="slides/slide21.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fonts/font6.fntdata" Type="http://schemas.openxmlformats.org/officeDocument/2006/relationships/font"/><Relationship Id="rId7" Target="fonts/font7.fntdata" Type="http://schemas.openxmlformats.org/officeDocument/2006/relationships/font"/><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3.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Freeform 2" id="2"/>
          <p:cNvSpPr/>
          <p:nvPr/>
        </p:nvSpPr>
        <p:spPr>
          <a:xfrm flipH="false" flipV="false" rot="0">
            <a:off x="7592429" y="633845"/>
            <a:ext cx="2097093" cy="2279449"/>
          </a:xfrm>
          <a:custGeom>
            <a:avLst/>
            <a:gdLst/>
            <a:ahLst/>
            <a:cxnLst/>
            <a:rect r="r" b="b" t="t" l="l"/>
            <a:pathLst>
              <a:path h="2279449" w="2097093">
                <a:moveTo>
                  <a:pt x="0" y="0"/>
                </a:moveTo>
                <a:lnTo>
                  <a:pt x="2097094" y="0"/>
                </a:lnTo>
                <a:lnTo>
                  <a:pt x="2097094" y="2279449"/>
                </a:lnTo>
                <a:lnTo>
                  <a:pt x="0" y="2279449"/>
                </a:lnTo>
                <a:lnTo>
                  <a:pt x="0" y="0"/>
                </a:lnTo>
                <a:close/>
              </a:path>
            </a:pathLst>
          </a:custGeom>
          <a:blipFill>
            <a:blip r:embed="rId2"/>
            <a:stretch>
              <a:fillRect l="0" t="0" r="0" b="0"/>
            </a:stretch>
          </a:blipFill>
        </p:spPr>
      </p:sp>
      <p:sp>
        <p:nvSpPr>
          <p:cNvPr name="TextBox 3" id="3"/>
          <p:cNvSpPr txBox="true"/>
          <p:nvPr/>
        </p:nvSpPr>
        <p:spPr>
          <a:xfrm rot="0">
            <a:off x="0" y="2767331"/>
            <a:ext cx="18288000" cy="6490969"/>
          </a:xfrm>
          <a:prstGeom prst="rect">
            <a:avLst/>
          </a:prstGeom>
        </p:spPr>
        <p:txBody>
          <a:bodyPr anchor="t" rtlCol="false" tIns="0" lIns="0" bIns="0" rIns="0">
            <a:spAutoFit/>
          </a:bodyPr>
          <a:lstStyle/>
          <a:p>
            <a:pPr algn="ctr">
              <a:lnSpc>
                <a:spcPts val="12880"/>
              </a:lnSpc>
            </a:pPr>
            <a:r>
              <a:rPr lang="en-US" sz="9200">
                <a:solidFill>
                  <a:srgbClr val="000000"/>
                </a:solidFill>
                <a:latin typeface="Arimo Bold"/>
              </a:rPr>
              <a:t>MİLLİ EĞİTİM BAKANLIĞI </a:t>
            </a:r>
          </a:p>
          <a:p>
            <a:pPr algn="ctr">
              <a:lnSpc>
                <a:spcPts val="12880"/>
              </a:lnSpc>
            </a:pPr>
            <a:r>
              <a:rPr lang="en-US" sz="9200">
                <a:solidFill>
                  <a:srgbClr val="000000"/>
                </a:solidFill>
                <a:latin typeface="Arimo Bold"/>
              </a:rPr>
              <a:t>ORTA ÖĞRETİM KURUMLARINDA YAPILAN YÖNETMELİK DEĞİŞİKLİKLERİ</a:t>
            </a:r>
          </a:p>
        </p:txBody>
      </p:sp>
    </p:spTree>
  </p:cSld>
  <p:clrMapOvr>
    <a:masterClrMapping/>
  </p:clrMapOvr>
</p:sld>
</file>

<file path=ppt/slides/slide10.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695325"/>
            <a:ext cx="18288000" cy="8791575"/>
          </a:xfrm>
          <a:prstGeom prst="rect">
            <a:avLst/>
          </a:prstGeom>
        </p:spPr>
        <p:txBody>
          <a:bodyPr anchor="t" rtlCol="false" tIns="0" lIns="0" bIns="0" rIns="0">
            <a:spAutoFit/>
          </a:bodyPr>
          <a:lstStyle/>
          <a:p>
            <a:pPr algn="ctr">
              <a:lnSpc>
                <a:spcPts val="6299"/>
              </a:lnSpc>
              <a:spcBef>
                <a:spcPct val="0"/>
              </a:spcBef>
            </a:pPr>
            <a:r>
              <a:rPr lang="en-US" sz="4500">
                <a:solidFill>
                  <a:srgbClr val="000000"/>
                </a:solidFill>
                <a:latin typeface="Arimo Bold"/>
              </a:rPr>
              <a:t> Sınıf bazındaki açık kontenjanlar her bir şube için merkezi sınav puanıyla öğrenci alan okul/program/alanlarda 30, diğer okullarda ise 34 öğrenci olması esastır. Ancak sınıf tekrar edenler, yargı kararına bağlı gelenler ile öğrenci yerleştirme ve nakil komisyonunca yerleştirilen ve nakilleri yapılan öğrenciler de dâhil olmak üzere şube öğrenci kontenjanının; merkezi sınav puanıyla öğrenci alan okul/program/alanlarda 34’ü, diğer okul türlerinde ise 40’ı, ancak tam zamanlı kaynaştırma/bütünleştirme yoluyla eğitim uygulaması yapılan okullarda özel eğitim ihtiyacı olan bireylerin gelişim özellikleri de dikkate alınarak sınıflara eşit sayıda her bir şubede 2 öğrenciyi geçmeyecek şekilde dağıtılması esastır.”</a:t>
            </a:r>
          </a:p>
        </p:txBody>
      </p:sp>
    </p:spTree>
  </p:cSld>
  <p:clrMapOvr>
    <a:masterClrMapping/>
  </p:clrMapOvr>
</p:sld>
</file>

<file path=ppt/slides/slide11.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597477" y="174625"/>
            <a:ext cx="17093045" cy="9852025"/>
          </a:xfrm>
          <a:prstGeom prst="rect">
            <a:avLst/>
          </a:prstGeom>
        </p:spPr>
        <p:txBody>
          <a:bodyPr anchor="t" rtlCol="false" tIns="0" lIns="0" bIns="0" rIns="0">
            <a:spAutoFit/>
          </a:bodyPr>
          <a:lstStyle/>
          <a:p>
            <a:pPr algn="ctr">
              <a:lnSpc>
                <a:spcPts val="5599"/>
              </a:lnSpc>
              <a:spcBef>
                <a:spcPct val="0"/>
              </a:spcBef>
            </a:pPr>
            <a:r>
              <a:rPr lang="en-US" sz="3999">
                <a:solidFill>
                  <a:srgbClr val="000000"/>
                </a:solidFill>
                <a:latin typeface="Arimo Bold"/>
              </a:rPr>
              <a:t>Açık Öğretim Lisesi, Mesleki Açık Öğretim Lisesi veya Açık Öğretim İmam Hatip Lisesinde öğrenim görmekte iken, başarmış oldukları kredi itibarıyla örgün ortaöğretim kurumlarına nakil ve geçiş yapabilecek durumda olan, yaş itibarıyla örgün ortaöğretim kurumlarına kayıt şartlarını taşıyan, örgün ortaöğretimde okuma hakkı bulunan ve disiplin yönünden örgün eğitim dışına çıkarma cezası almayan öğrenciler, ders kesiminden yeni öğretim yılı birinci döneminde ekim ayının sonuna kadar, ikinci dönemde ise dönemin ilk iş gününden şubat ayı sonuna kadar ortaöğretim kayıt alanı içinde tercihe bağlı olarak, öğrenci nakil ve yerleştirme komisyonu kararıyla programı ve kontenjanı uygun olan Anadolu liseleri, Anadolu imam hatip liseleri, mesleki ve teknik Anadolu liselerinin Anadolu meslek programları, çok programlı Anadolu liseleri ile mesleki ve teknik eğitim merkezlerine ve mesleki eğitim merkezlerine nakil ve geçiş yapabilirler.</a:t>
            </a:r>
          </a:p>
        </p:txBody>
      </p:sp>
    </p:spTree>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5744969" y="5093653"/>
            <a:ext cx="5972056" cy="1604644"/>
          </a:xfrm>
          <a:prstGeom prst="rect">
            <a:avLst/>
          </a:prstGeom>
        </p:spPr>
        <p:txBody>
          <a:bodyPr anchor="t" rtlCol="false" tIns="0" lIns="0" bIns="0" rIns="0">
            <a:spAutoFit/>
          </a:bodyPr>
          <a:lstStyle/>
          <a:p>
            <a:pPr algn="ctr">
              <a:lnSpc>
                <a:spcPts val="12880"/>
              </a:lnSpc>
            </a:pPr>
            <a:r>
              <a:rPr lang="en-US" sz="9200">
                <a:solidFill>
                  <a:srgbClr val="000000"/>
                </a:solidFill>
                <a:latin typeface="Arimo Bold"/>
              </a:rPr>
              <a:t>SINAVLAR</a:t>
            </a:r>
          </a:p>
        </p:txBody>
      </p:sp>
      <p:sp>
        <p:nvSpPr>
          <p:cNvPr name="Freeform 3" id="3"/>
          <p:cNvSpPr/>
          <p:nvPr/>
        </p:nvSpPr>
        <p:spPr>
          <a:xfrm flipH="false" flipV="false" rot="0">
            <a:off x="7046907" y="1226500"/>
            <a:ext cx="3368181" cy="3661067"/>
          </a:xfrm>
          <a:custGeom>
            <a:avLst/>
            <a:gdLst/>
            <a:ahLst/>
            <a:cxnLst/>
            <a:rect r="r" b="b" t="t" l="l"/>
            <a:pathLst>
              <a:path h="3661067" w="3368181">
                <a:moveTo>
                  <a:pt x="0" y="0"/>
                </a:moveTo>
                <a:lnTo>
                  <a:pt x="3368181" y="0"/>
                </a:lnTo>
                <a:lnTo>
                  <a:pt x="3368181" y="3661066"/>
                </a:lnTo>
                <a:lnTo>
                  <a:pt x="0" y="3661066"/>
                </a:lnTo>
                <a:lnTo>
                  <a:pt x="0" y="0"/>
                </a:lnTo>
                <a:close/>
              </a:path>
            </a:pathLst>
          </a:custGeom>
          <a:blipFill>
            <a:blip r:embed="rId2"/>
            <a:stretch>
              <a:fillRect l="0" t="0" r="0" b="0"/>
            </a:stretch>
          </a:blipFill>
        </p:spPr>
      </p:sp>
    </p:spTree>
  </p:cSld>
  <p:clrMapOvr>
    <a:masterClrMapping/>
  </p:clrMapOvr>
</p:sld>
</file>

<file path=ppt/slides/slide13.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1632239"/>
            <a:ext cx="18288000" cy="5311775"/>
          </a:xfrm>
          <a:prstGeom prst="rect">
            <a:avLst/>
          </a:prstGeom>
        </p:spPr>
        <p:txBody>
          <a:bodyPr anchor="t" rtlCol="false" tIns="0" lIns="0" bIns="0" rIns="0">
            <a:spAutoFit/>
          </a:bodyPr>
          <a:lstStyle/>
          <a:p>
            <a:pPr algn="ctr">
              <a:lnSpc>
                <a:spcPts val="7000"/>
              </a:lnSpc>
              <a:spcBef>
                <a:spcPct val="0"/>
              </a:spcBef>
            </a:pPr>
            <a:r>
              <a:rPr lang="en-US" sz="5000">
                <a:solidFill>
                  <a:srgbClr val="000000"/>
                </a:solidFill>
                <a:latin typeface="Arimo Bold"/>
              </a:rPr>
              <a:t>a) Bir dönemde her dersten iki yazılı sınav yapılır. Ancak haftalık ders saat sayısı altı ve üzeri olan derslerde il sınıf/alan zümrelerince karar alınması durumunda üçüncü sınav yapılabilir. Sınav tarihleri e-Okul/e-Mesem sistemi üzerinden ilan edilir. Sınavlarla ilgili gerekli tedbirler okul müdürlüğünce alınır.</a:t>
            </a:r>
          </a:p>
        </p:txBody>
      </p:sp>
    </p:spTree>
  </p:cSld>
  <p:clrMapOvr>
    <a:masterClrMapping/>
  </p:clrMapOvr>
</p:sld>
</file>

<file path=ppt/slides/slide14.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1499052" y="690036"/>
            <a:ext cx="15289896" cy="8830727"/>
          </a:xfrm>
          <a:prstGeom prst="rect">
            <a:avLst/>
          </a:prstGeom>
        </p:spPr>
        <p:txBody>
          <a:bodyPr anchor="t" rtlCol="false" tIns="0" lIns="0" bIns="0" rIns="0">
            <a:spAutoFit/>
          </a:bodyPr>
          <a:lstStyle/>
          <a:p>
            <a:pPr algn="ctr">
              <a:lnSpc>
                <a:spcPts val="4681"/>
              </a:lnSpc>
              <a:spcBef>
                <a:spcPct val="0"/>
              </a:spcBef>
            </a:pPr>
            <a:r>
              <a:rPr lang="en-US" sz="3344">
                <a:solidFill>
                  <a:srgbClr val="000000"/>
                </a:solidFill>
                <a:latin typeface="Arimo Bold"/>
              </a:rPr>
              <a:t>b) Uygulamalı sınavlar hariç, öğretmenlerin ortak değerlendirme yapabilmelerine imkân vermek üzere birden fazla şubede okutulan derslerin sınavlarının ortak yapılması esastır. Okullarda yapılacak ortak yazılı sınavların soruları ve cevap anahtarları zümre öğretmenlerince, il sınıf/alan zümreleri ve ölçme değerlendirme merkezi müdürlüğü ile birlikte oluşturulan konu soru dağılım tablosuna göre hazırlanır ve sınav sonunda ilan edilir. Bu sınavların şube ve sınıflar bazında sınav analizleri yapılır. Konu ve kazanım eksikliği görülen öğrencilerin durumları, ders ve sınıf düzeyinde eksik olduğu tespit edilen konu ve kazanımlar ders ve zümre öğretmenleri tarafından değerlendirilir. Konu ve kazanım eksikliğini gidermeye yönelik çalışmalar planlanarak yapılan uygulamalar ders defterinin açıklamalar bölümüne işlenir. Mesleki ve teknik ortaöğretim kurumlarından, yoğunlaştırılmış eğitim programı uygulanan sınıflar ile işletmelerde mesleki eğitime öğrenci gönderilen sınıflarda ve mesleki eğitim merkezlerinde ortak sınav yapılmaz.</a:t>
            </a:r>
          </a:p>
        </p:txBody>
      </p:sp>
    </p:spTree>
  </p:cSld>
  <p:clrMapOvr>
    <a:masterClrMapping/>
  </p:clrMapOvr>
</p:sld>
</file>

<file path=ppt/slides/slide15.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1680700" y="496870"/>
            <a:ext cx="14926599" cy="9207536"/>
          </a:xfrm>
          <a:prstGeom prst="rect">
            <a:avLst/>
          </a:prstGeom>
        </p:spPr>
        <p:txBody>
          <a:bodyPr anchor="t" rtlCol="false" tIns="0" lIns="0" bIns="0" rIns="0">
            <a:spAutoFit/>
          </a:bodyPr>
          <a:lstStyle/>
          <a:p>
            <a:pPr algn="ctr">
              <a:lnSpc>
                <a:spcPts val="4570"/>
              </a:lnSpc>
              <a:spcBef>
                <a:spcPct val="0"/>
              </a:spcBef>
            </a:pPr>
            <a:r>
              <a:rPr lang="en-US" sz="3264">
                <a:solidFill>
                  <a:srgbClr val="000000"/>
                </a:solidFill>
                <a:latin typeface="Arimo Bold"/>
              </a:rPr>
              <a:t>c) Yazılı sınavlar; gerektiğinde okul, eğitim bölgesi, ilçe, il ve ülke genelinde ortak sınavlar şeklinde yapılabilir. Bu sınavların uygulanmasına ilişkin iş ve işlemler Bakanlıkça belirlenir.”</a:t>
            </a:r>
          </a:p>
          <a:p>
            <a:pPr algn="ctr">
              <a:lnSpc>
                <a:spcPts val="4570"/>
              </a:lnSpc>
              <a:spcBef>
                <a:spcPct val="0"/>
              </a:spcBef>
            </a:pPr>
          </a:p>
          <a:p>
            <a:pPr algn="ctr">
              <a:lnSpc>
                <a:spcPts val="4570"/>
              </a:lnSpc>
              <a:spcBef>
                <a:spcPct val="0"/>
              </a:spcBef>
            </a:pPr>
            <a:r>
              <a:rPr lang="en-US" sz="3264">
                <a:solidFill>
                  <a:srgbClr val="000000"/>
                </a:solidFill>
                <a:latin typeface="Arimo Bold"/>
              </a:rPr>
              <a:t>“f) Uygulamalı sınavların hangi derslerden yapılacağı, şekli, sayısı ve süresi eğitim kurumu sınıf/alan zümreleri tarafından belirlenir. Okul müdürünün onayına bağlı olarak uygulanır.”</a:t>
            </a:r>
          </a:p>
          <a:p>
            <a:pPr algn="ctr">
              <a:lnSpc>
                <a:spcPts val="4570"/>
              </a:lnSpc>
              <a:spcBef>
                <a:spcPct val="0"/>
              </a:spcBef>
            </a:pPr>
          </a:p>
          <a:p>
            <a:pPr algn="ctr">
              <a:lnSpc>
                <a:spcPts val="4570"/>
              </a:lnSpc>
              <a:spcBef>
                <a:spcPct val="0"/>
              </a:spcBef>
            </a:pPr>
            <a:r>
              <a:rPr lang="en-US" sz="3264">
                <a:solidFill>
                  <a:srgbClr val="000000"/>
                </a:solidFill>
                <a:latin typeface="Arimo Bold"/>
              </a:rPr>
              <a:t>“h) Türk Dili ve Edebiyatı ile yabancı dil derslerinin her bir sınavı; dinleme, konuşma, okuma ve yazma becerilerini ölçecek şekilde yazılı ve uygulamalı olarak yapılır.”</a:t>
            </a:r>
          </a:p>
          <a:p>
            <a:pPr algn="ctr">
              <a:lnSpc>
                <a:spcPts val="4570"/>
              </a:lnSpc>
              <a:spcBef>
                <a:spcPct val="0"/>
              </a:spcBef>
            </a:pPr>
          </a:p>
          <a:p>
            <a:pPr algn="ctr">
              <a:lnSpc>
                <a:spcPts val="4570"/>
              </a:lnSpc>
              <a:spcBef>
                <a:spcPct val="0"/>
              </a:spcBef>
            </a:pPr>
            <a:r>
              <a:rPr lang="en-US" sz="3264">
                <a:solidFill>
                  <a:srgbClr val="000000"/>
                </a:solidFill>
                <a:latin typeface="Arimo Bold"/>
              </a:rPr>
              <a:t>“(2) Sınavlar her alanın öğretim programlarında öngörülen ölçme ve değerlendirme ölçütlerine göre yapılır. Sınavlar, cevaplarını öğrencinin oluşturduğu ve farklı bilişsel düzeylerdeki kazanımları ölçen maddelerden oluşan yazılı yoklama şeklinde yapılır.”</a:t>
            </a:r>
          </a:p>
        </p:txBody>
      </p:sp>
    </p:spTree>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181841" y="3273945"/>
            <a:ext cx="18288000" cy="6490969"/>
          </a:xfrm>
          <a:prstGeom prst="rect">
            <a:avLst/>
          </a:prstGeom>
        </p:spPr>
        <p:txBody>
          <a:bodyPr anchor="t" rtlCol="false" tIns="0" lIns="0" bIns="0" rIns="0">
            <a:spAutoFit/>
          </a:bodyPr>
          <a:lstStyle/>
          <a:p>
            <a:pPr algn="ctr">
              <a:lnSpc>
                <a:spcPts val="12880"/>
              </a:lnSpc>
            </a:pPr>
            <a:r>
              <a:rPr lang="en-US" sz="9200">
                <a:solidFill>
                  <a:srgbClr val="000000"/>
                </a:solidFill>
                <a:latin typeface="Arimo Bold"/>
              </a:rPr>
              <a:t> PERFORMANS ÇALIŞMASI, PROJE, SOSYAL SORUMLULUK PROGRAMI VE DIĞER ÇALIŞMALAR” </a:t>
            </a:r>
          </a:p>
        </p:txBody>
      </p:sp>
      <p:sp>
        <p:nvSpPr>
          <p:cNvPr name="Freeform 3" id="3"/>
          <p:cNvSpPr/>
          <p:nvPr/>
        </p:nvSpPr>
        <p:spPr>
          <a:xfrm flipH="false" flipV="false" rot="0">
            <a:off x="7306679" y="545523"/>
            <a:ext cx="2226980" cy="2420630"/>
          </a:xfrm>
          <a:custGeom>
            <a:avLst/>
            <a:gdLst/>
            <a:ahLst/>
            <a:cxnLst/>
            <a:rect r="r" b="b" t="t" l="l"/>
            <a:pathLst>
              <a:path h="2420630" w="2226980">
                <a:moveTo>
                  <a:pt x="0" y="0"/>
                </a:moveTo>
                <a:lnTo>
                  <a:pt x="2226980" y="0"/>
                </a:lnTo>
                <a:lnTo>
                  <a:pt x="2226980" y="2420630"/>
                </a:lnTo>
                <a:lnTo>
                  <a:pt x="0" y="2420630"/>
                </a:lnTo>
                <a:lnTo>
                  <a:pt x="0" y="0"/>
                </a:lnTo>
                <a:close/>
              </a:path>
            </a:pathLst>
          </a:custGeom>
          <a:blipFill>
            <a:blip r:embed="rId2"/>
            <a:stretch>
              <a:fillRect l="0" t="0" r="0" b="0"/>
            </a:stretch>
          </a:blipFill>
        </p:spPr>
      </p:sp>
    </p:spTree>
  </p:cSld>
  <p:clrMapOvr>
    <a:masterClrMapping/>
  </p:clrMapOvr>
</p:sld>
</file>

<file path=ppt/slides/slide17.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933450"/>
            <a:ext cx="18288000" cy="8161019"/>
          </a:xfrm>
          <a:prstGeom prst="rect">
            <a:avLst/>
          </a:prstGeom>
        </p:spPr>
        <p:txBody>
          <a:bodyPr anchor="t" rtlCol="false" tIns="0" lIns="0" bIns="0" rIns="0">
            <a:spAutoFit/>
          </a:bodyPr>
          <a:lstStyle/>
          <a:p>
            <a:pPr algn="ctr">
              <a:lnSpc>
                <a:spcPts val="5880"/>
              </a:lnSpc>
              <a:spcBef>
                <a:spcPct val="0"/>
              </a:spcBef>
            </a:pPr>
            <a:r>
              <a:rPr lang="en-US" sz="4200">
                <a:solidFill>
                  <a:srgbClr val="000000"/>
                </a:solidFill>
                <a:latin typeface="Arimo Bold"/>
              </a:rPr>
              <a:t>(1) Öğrenciler okulların özelliklerine göre sınavların dışında proje ve performans çalışması, sosyal sorumluluk programı ile diğer çalışmaları yapar; seminer, konferans ve benzeri çalışmalara katılır. Öğrenciler, her dönemde tüm derslerden en az bir performans çalışmasını, her ders yılında en az bir dersten proje hazırlama görevini, ortaöğretim süresi boyunca en az 40 saatlik sosyal sorumluluk programı çalışmalarını yerine getirirler. Sosyal sorumluluk programı çalışmaları mesleki ve teknik ortaöğretim programlarında 20 saat olarak uygulanır. Sınıf/şube rehber öğretmenleri, öğrencilerin proje hazırlama taleplerini ilgi, yetenek, beceri ve başarı durumlarını dikkate alarak dersler bazında dengeli bir şekilde dağılımına özen gösterir.”</a:t>
            </a:r>
          </a:p>
        </p:txBody>
      </p:sp>
    </p:spTree>
  </p:cSld>
  <p:clrMapOvr>
    <a:masterClrMapping/>
  </p:clrMapOvr>
</p:sld>
</file>

<file path=ppt/slides/slide18.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428036" y="678848"/>
            <a:ext cx="17859964" cy="8824529"/>
          </a:xfrm>
          <a:prstGeom prst="rect">
            <a:avLst/>
          </a:prstGeom>
        </p:spPr>
        <p:txBody>
          <a:bodyPr anchor="t" rtlCol="false" tIns="0" lIns="0" bIns="0" rIns="0">
            <a:spAutoFit/>
          </a:bodyPr>
          <a:lstStyle/>
          <a:p>
            <a:pPr algn="ctr">
              <a:lnSpc>
                <a:spcPts val="5811"/>
              </a:lnSpc>
              <a:spcBef>
                <a:spcPct val="0"/>
              </a:spcBef>
            </a:pPr>
            <a:r>
              <a:rPr lang="en-US" sz="4151">
                <a:solidFill>
                  <a:srgbClr val="000000"/>
                </a:solidFill>
                <a:latin typeface="Arimo Bold"/>
              </a:rPr>
              <a:t> Sosyal sorumluluk programı kapsamındaki çalışmalara önem verilir. Öğrencilerin bu çalışmalara katılmalarını teşvik etmek amacıyla okul yönetimince gerekli tedbirler alınır.</a:t>
            </a:r>
          </a:p>
          <a:p>
            <a:pPr algn="ctr">
              <a:lnSpc>
                <a:spcPts val="5811"/>
              </a:lnSpc>
              <a:spcBef>
                <a:spcPct val="0"/>
              </a:spcBef>
            </a:pPr>
          </a:p>
          <a:p>
            <a:pPr algn="ctr">
              <a:lnSpc>
                <a:spcPts val="5811"/>
              </a:lnSpc>
              <a:spcBef>
                <a:spcPct val="0"/>
              </a:spcBef>
            </a:pPr>
            <a:r>
              <a:rPr lang="en-US" sz="4151">
                <a:solidFill>
                  <a:srgbClr val="000000"/>
                </a:solidFill>
                <a:latin typeface="Arimo Bold"/>
              </a:rPr>
              <a:t> Proje ve performans çalışması puanla değerlendirilir. Sosyal sorumluluk programı kapsamındaki çalışmalar ve diğer faaliyetler puanla değerlendirilmez; ancak öğrencilerin mezuniyetlerinde belgelendirilir.”</a:t>
            </a:r>
          </a:p>
          <a:p>
            <a:pPr algn="ctr">
              <a:lnSpc>
                <a:spcPts val="5811"/>
              </a:lnSpc>
              <a:spcBef>
                <a:spcPct val="0"/>
              </a:spcBef>
            </a:pPr>
          </a:p>
          <a:p>
            <a:pPr algn="ctr">
              <a:lnSpc>
                <a:spcPts val="5811"/>
              </a:lnSpc>
              <a:spcBef>
                <a:spcPct val="0"/>
              </a:spcBef>
            </a:pPr>
            <a:r>
              <a:rPr lang="en-US" sz="4151">
                <a:solidFill>
                  <a:srgbClr val="000000"/>
                </a:solidFill>
                <a:latin typeface="Arimo Bold"/>
              </a:rPr>
              <a:t>    Öğrencilerin ulusal ve uluslararası projelere katılımına dair bilgiler ile sosyal sorumluluk programı kapsamındaki çalışmalara e-Portfolyoda yer verilir.”</a:t>
            </a:r>
          </a:p>
        </p:txBody>
      </p:sp>
    </p:spTree>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5346442" y="5197562"/>
            <a:ext cx="7595116" cy="1604644"/>
          </a:xfrm>
          <a:prstGeom prst="rect">
            <a:avLst/>
          </a:prstGeom>
        </p:spPr>
        <p:txBody>
          <a:bodyPr anchor="t" rtlCol="false" tIns="0" lIns="0" bIns="0" rIns="0">
            <a:spAutoFit/>
          </a:bodyPr>
          <a:lstStyle/>
          <a:p>
            <a:pPr algn="ctr">
              <a:lnSpc>
                <a:spcPts val="12880"/>
              </a:lnSpc>
            </a:pPr>
            <a:r>
              <a:rPr lang="en-US" sz="9200">
                <a:solidFill>
                  <a:srgbClr val="000000"/>
                </a:solidFill>
                <a:latin typeface="Arimo Bold"/>
              </a:rPr>
              <a:t>SINIF GEÇME</a:t>
            </a:r>
          </a:p>
        </p:txBody>
      </p:sp>
      <p:sp>
        <p:nvSpPr>
          <p:cNvPr name="Freeform 3" id="3"/>
          <p:cNvSpPr/>
          <p:nvPr/>
        </p:nvSpPr>
        <p:spPr>
          <a:xfrm flipH="false" flipV="false" rot="0">
            <a:off x="7046907" y="1226500"/>
            <a:ext cx="3368181" cy="3661067"/>
          </a:xfrm>
          <a:custGeom>
            <a:avLst/>
            <a:gdLst/>
            <a:ahLst/>
            <a:cxnLst/>
            <a:rect r="r" b="b" t="t" l="l"/>
            <a:pathLst>
              <a:path h="3661067" w="3368181">
                <a:moveTo>
                  <a:pt x="0" y="0"/>
                </a:moveTo>
                <a:lnTo>
                  <a:pt x="3368181" y="0"/>
                </a:lnTo>
                <a:lnTo>
                  <a:pt x="3368181" y="3661066"/>
                </a:lnTo>
                <a:lnTo>
                  <a:pt x="0" y="3661066"/>
                </a:lnTo>
                <a:lnTo>
                  <a:pt x="0" y="0"/>
                </a:lnTo>
                <a:close/>
              </a:path>
            </a:pathLst>
          </a:custGeom>
          <a:blipFill>
            <a:blip r:embed="rId2"/>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Freeform 2" id="2"/>
          <p:cNvSpPr/>
          <p:nvPr/>
        </p:nvSpPr>
        <p:spPr>
          <a:xfrm flipH="false" flipV="false" rot="0">
            <a:off x="7046907" y="1226500"/>
            <a:ext cx="3368181" cy="3661067"/>
          </a:xfrm>
          <a:custGeom>
            <a:avLst/>
            <a:gdLst/>
            <a:ahLst/>
            <a:cxnLst/>
            <a:rect r="r" b="b" t="t" l="l"/>
            <a:pathLst>
              <a:path h="3661067" w="3368181">
                <a:moveTo>
                  <a:pt x="0" y="0"/>
                </a:moveTo>
                <a:lnTo>
                  <a:pt x="3368181" y="0"/>
                </a:lnTo>
                <a:lnTo>
                  <a:pt x="3368181" y="3661066"/>
                </a:lnTo>
                <a:lnTo>
                  <a:pt x="0" y="3661066"/>
                </a:lnTo>
                <a:lnTo>
                  <a:pt x="0" y="0"/>
                </a:lnTo>
                <a:close/>
              </a:path>
            </a:pathLst>
          </a:custGeom>
          <a:blipFill>
            <a:blip r:embed="rId2"/>
            <a:stretch>
              <a:fillRect l="0" t="0" r="0" b="0"/>
            </a:stretch>
          </a:blipFill>
        </p:spPr>
      </p:sp>
      <p:sp>
        <p:nvSpPr>
          <p:cNvPr name="TextBox 3" id="3"/>
          <p:cNvSpPr txBox="true"/>
          <p:nvPr/>
        </p:nvSpPr>
        <p:spPr>
          <a:xfrm rot="0">
            <a:off x="5002616" y="5119630"/>
            <a:ext cx="7919085" cy="1604644"/>
          </a:xfrm>
          <a:prstGeom prst="rect">
            <a:avLst/>
          </a:prstGeom>
        </p:spPr>
        <p:txBody>
          <a:bodyPr anchor="t" rtlCol="false" tIns="0" lIns="0" bIns="0" rIns="0">
            <a:spAutoFit/>
          </a:bodyPr>
          <a:lstStyle/>
          <a:p>
            <a:pPr algn="ctr">
              <a:lnSpc>
                <a:spcPts val="12880"/>
              </a:lnSpc>
            </a:pPr>
            <a:r>
              <a:rPr lang="en-US" sz="9200">
                <a:solidFill>
                  <a:srgbClr val="000000"/>
                </a:solidFill>
                <a:latin typeface="Arimo Bold"/>
              </a:rPr>
              <a:t>DEVAMSIZLIK</a:t>
            </a:r>
          </a:p>
        </p:txBody>
      </p:sp>
    </p:spTree>
  </p:cSld>
  <p:clrMapOvr>
    <a:masterClrMapping/>
  </p:clrMapOvr>
</p:sld>
</file>

<file path=ppt/slides/slide20.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1895475"/>
            <a:ext cx="18288000" cy="6391275"/>
          </a:xfrm>
          <a:prstGeom prst="rect">
            <a:avLst/>
          </a:prstGeom>
        </p:spPr>
        <p:txBody>
          <a:bodyPr anchor="t" rtlCol="false" tIns="0" lIns="0" bIns="0" rIns="0">
            <a:spAutoFit/>
          </a:bodyPr>
          <a:lstStyle/>
          <a:p>
            <a:pPr algn="ctr">
              <a:lnSpc>
                <a:spcPts val="6299"/>
              </a:lnSpc>
              <a:spcBef>
                <a:spcPct val="0"/>
              </a:spcBef>
            </a:pPr>
            <a:r>
              <a:rPr lang="en-US" sz="4500">
                <a:solidFill>
                  <a:srgbClr val="000000"/>
                </a:solidFill>
                <a:latin typeface="Arimo Bold"/>
              </a:rPr>
              <a:t>a) Doğrudan, yılsonu başarı puanıyla veya sorumlu olarak sınıf geçemeyenlerle devamsızlık nedeniyle başarısız sayılanlar sınıf tekrar eder. Sınıf tekrarı hazırlık sınıfı hariç, orta öğrenim süresince en fazla bir defa yapılır. Öğrenim süresi içinde ikinci defa sınıf tekrarı durumuna düşen öğrencilerin ders yılı sonunda okulla ilişiği kesilerek veli ve öğrenci talebi de dikkate alınarak mesleki eğitim merkezine, Açık Öğretim Lisesine, Mesleki Açık Öğretim Lisesine veya Açık Öğretim İmam Hatip Lisesine kayıtları yapılır</a:t>
            </a:r>
          </a:p>
        </p:txBody>
      </p:sp>
    </p:spTree>
  </p:cSld>
  <p:clrMapOvr>
    <a:masterClrMapping/>
  </p:clrMapOvr>
</p:sld>
</file>

<file path=ppt/slides/slide21.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1895475"/>
            <a:ext cx="18288000" cy="6391275"/>
          </a:xfrm>
          <a:prstGeom prst="rect">
            <a:avLst/>
          </a:prstGeom>
        </p:spPr>
        <p:txBody>
          <a:bodyPr anchor="t" rtlCol="false" tIns="0" lIns="0" bIns="0" rIns="0">
            <a:spAutoFit/>
          </a:bodyPr>
          <a:lstStyle/>
          <a:p>
            <a:pPr algn="ctr">
              <a:lnSpc>
                <a:spcPts val="6299"/>
              </a:lnSpc>
              <a:spcBef>
                <a:spcPct val="0"/>
              </a:spcBef>
            </a:pPr>
            <a:r>
              <a:rPr lang="en-US" sz="4500">
                <a:solidFill>
                  <a:srgbClr val="000000"/>
                </a:solidFill>
                <a:latin typeface="Arimo Bold"/>
              </a:rPr>
              <a:t>Mesleki eğitim merkezi programlarına kayıtlı öğrencilerden; doğrudan veya sorumlu olarak sınıf geçemeyenler ile devamsızlık nedeniyle başarısız sayılanlar sınıf tekrar ederler. Sınıf tekrarı en fazla iki defa yapılır. Öğrenim süresi içinde üçüncü defa sınıf tekrarı durumuna düşen öğrencilerin ders yılı sonunda ilişiği kesilerek öğrenci ve veli talebi doğrultusunda Açık Öğretim Lisesi, Mesleki Açık Öğretim Lisesi veya Açık Öğretim İmam Hatip Lisesine yönlendirilerek kayıtları yapılır.”</a:t>
            </a:r>
          </a:p>
        </p:txBody>
      </p:sp>
    </p:spTree>
  </p:cSld>
  <p:clrMapOvr>
    <a:masterClrMapping/>
  </p:clrMapOvr>
</p:sld>
</file>

<file path=ppt/slides/slide3.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1532659" y="933450"/>
            <a:ext cx="15222682" cy="8145781"/>
          </a:xfrm>
          <a:prstGeom prst="rect">
            <a:avLst/>
          </a:prstGeom>
        </p:spPr>
        <p:txBody>
          <a:bodyPr anchor="t" rtlCol="false" tIns="0" lIns="0" bIns="0" rIns="0">
            <a:spAutoFit/>
          </a:bodyPr>
          <a:lstStyle/>
          <a:p>
            <a:pPr algn="ctr">
              <a:lnSpc>
                <a:spcPts val="4619"/>
              </a:lnSpc>
              <a:spcBef>
                <a:spcPct val="0"/>
              </a:spcBef>
            </a:pPr>
            <a:r>
              <a:rPr lang="en-US" sz="3299">
                <a:solidFill>
                  <a:srgbClr val="000000"/>
                </a:solidFill>
                <a:latin typeface="Arimo"/>
              </a:rPr>
              <a:t>  Yurt içinde ve yurtdışında, bilim, tiyatro, spor, müzik, folklor, beceri yarışması, mesleki ve benzeri eğitici-kültürel faaliyetlere ve bunların hazırlık çalışmalarına katılmasına Bakanlık, mahallî mülki amirleri ve/veya millî eğitim müdürlüklerince izin verilen öğrenciler ile Gençlik ve Spor Bakanlığınca belirlenen faaliyetin hazırlık dönemi ve organizasyon sürecine katılan öğrenciler, okula devam edemedikleri sürece faaliyet izinli sayılırlar ve bu süre devamsızlık süresine dâhil edilmez. Ancak faaliyet için verilen izinlerin toplamı bir eğitim ve öğretim yılının 2/3’ünden fazla olamaz. Yurt içindeki faaliyetlere katılan öğrencilere millî eğitim müdürlüklerince, yurtdışındaki faaliyetlere katılan öğrencilere ise Bakanlık ve/veya mahalli mülki idare amirlerince izin verilir. Bu öğrencilerin başarı durumlarının belirlenebilmesi için iki dönem puanı almış olmaları gerekir. Okul içinde veya il içinde yukarıda belirtilen izinlerin dışında okul müdürü veya görevlendirmesi hâlinde nöbetçi müdür yardımcısı tarafından verilen faaliyet izinleri devamsızlıktan sayılmaz.</a:t>
            </a:r>
          </a:p>
        </p:txBody>
      </p:sp>
    </p:spTree>
  </p:cSld>
  <p:clrMapOvr>
    <a:masterClrMapping/>
  </p:clrMapOvr>
</p:sld>
</file>

<file path=ppt/slides/slide4.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1194955" y="658792"/>
            <a:ext cx="15898091" cy="8434235"/>
          </a:xfrm>
          <a:prstGeom prst="rect">
            <a:avLst/>
          </a:prstGeom>
        </p:spPr>
        <p:txBody>
          <a:bodyPr anchor="t" rtlCol="false" tIns="0" lIns="0" bIns="0" rIns="0">
            <a:spAutoFit/>
          </a:bodyPr>
          <a:lstStyle/>
          <a:p>
            <a:pPr algn="ctr">
              <a:lnSpc>
                <a:spcPts val="4470"/>
              </a:lnSpc>
              <a:spcBef>
                <a:spcPct val="0"/>
              </a:spcBef>
            </a:pPr>
            <a:r>
              <a:rPr lang="en-US" sz="3193">
                <a:solidFill>
                  <a:srgbClr val="000000"/>
                </a:solidFill>
                <a:latin typeface="Arimo"/>
              </a:rPr>
              <a:t>Art arda iki gün özürsüz devamsızlık yapan öğrencinin durumu posta, e-posta veya diğer iletişim araçlarıyla velisine bildirilir, veli okula davet edilerek öğrencinin durumu hakkında bilgilendirilir ve varsa özür belgesini okul yönetimine teslim etmesi istenir. Devamsızlığın 5 inci, 15 inci ve 25 inci günlerinde, kontrol kayıtlı sürekli tedaviyi ya da organ naklini gerektiren hastalığı bulunanlar, tam zamanlı  kaynaştırma/bütünleştirme yoluyla eğitimlerine devam eden özel eğitim ihtiyacı olan öğrenciler ve özel eğitim meslek liselerine kayıtlı olan öğrenciler, sosyal hizmet, emniyet ve asayiş birimlerinin resmî raporları doğrultusunda koruma ve bakım altına alınanlar ile tutuklu öğrenciler için ise ayrıca devamsızlığın 40 ıncı ve 55 inci günlerinde de tebligat yapılır, yapılan tebligat kayıt altına alınır ve öğrencinin okula devamının sağlanması istenir. Mesleki eğitim merkezi öğrencilerinin teorik ders devamsızlıklarının 2 nci, 4 üncü ve 5 inci; işletmede mesleki eğitime devamsızlıklarının ise 5 inci, 15 inci ve 25 inci günlerinde, yasal temsilcisi ve işletmeye, 18 yaşından büyükler için ayrıca kendisine bildirim yapılır. Teorik ders süresi haftada iki gün olarak uygulanan mesleki eğitim merkezi programına kayıtlı öğrencilerin teorik ders devamsızlıklarının 4, 8 ve 10 uncu günlerinde bildirim yapılır.</a:t>
            </a:r>
          </a:p>
        </p:txBody>
      </p:sp>
    </p:spTree>
  </p:cSld>
  <p:clrMapOvr>
    <a:masterClrMapping/>
  </p:clrMapOvr>
</p:sld>
</file>

<file path=ppt/slides/slide5.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1800542"/>
            <a:ext cx="18288000" cy="6000115"/>
          </a:xfrm>
          <a:prstGeom prst="rect">
            <a:avLst/>
          </a:prstGeom>
        </p:spPr>
        <p:txBody>
          <a:bodyPr anchor="t" rtlCol="false" tIns="0" lIns="0" bIns="0" rIns="0">
            <a:spAutoFit/>
          </a:bodyPr>
          <a:lstStyle/>
          <a:p>
            <a:pPr algn="ctr">
              <a:lnSpc>
                <a:spcPts val="4759"/>
              </a:lnSpc>
              <a:spcBef>
                <a:spcPct val="0"/>
              </a:spcBef>
            </a:pPr>
            <a:r>
              <a:rPr lang="en-US" sz="3399">
                <a:solidFill>
                  <a:srgbClr val="000000"/>
                </a:solidFill>
                <a:latin typeface="Arimo"/>
              </a:rPr>
              <a:t> Devamsızlık süresine ilişkin hususlar şunlardır:</a:t>
            </a:r>
          </a:p>
          <a:p>
            <a:pPr algn="ctr">
              <a:lnSpc>
                <a:spcPts val="4759"/>
              </a:lnSpc>
              <a:spcBef>
                <a:spcPct val="0"/>
              </a:spcBef>
            </a:pPr>
          </a:p>
          <a:p>
            <a:pPr algn="ctr">
              <a:lnSpc>
                <a:spcPts val="4759"/>
              </a:lnSpc>
              <a:spcBef>
                <a:spcPct val="0"/>
              </a:spcBef>
            </a:pPr>
            <a:r>
              <a:rPr lang="en-US" sz="3399">
                <a:solidFill>
                  <a:srgbClr val="000000"/>
                </a:solidFill>
                <a:latin typeface="Arimo"/>
              </a:rPr>
              <a:t>a) Devamsızlık süresi özürsüz 10 günü, toplamda 30 günü aşan öğrenciler, ders puanları ne olursa olsun başarısız sayılır ve durumları yazılı olarak velilerine bildirilir. Önleme, müdahale ve yönlendirme komisyonu; devamsızlık yapan ve sınıf tekrarı riski bulunan öğrenci velisini devamsızlığın 5 inci gününde okula davet eder, devamsızlık nedenlerini ortadan kaldırıcı çalışmaları iş birliği içinde yapar. Özürsüz olarak yapılan her bir devamsızlık günü, haftalık ders çizelgesinde belirtilen sosyal sorumluluk çalışmaları için öngörülen süreye bir saat olarak ayrıca eklenerek devamsızlık yapan öğrencilerin sosyal sorumluluk çalışmalarını tamamlamalarını sağlar.</a:t>
            </a:r>
          </a:p>
        </p:txBody>
      </p:sp>
    </p:spTree>
  </p:cSld>
  <p:clrMapOvr>
    <a:masterClrMapping/>
  </p:clrMapOvr>
</p:sld>
</file>

<file path=ppt/slides/slide6.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509155" y="693593"/>
            <a:ext cx="16573684" cy="9147988"/>
          </a:xfrm>
          <a:prstGeom prst="rect">
            <a:avLst/>
          </a:prstGeom>
        </p:spPr>
        <p:txBody>
          <a:bodyPr anchor="t" rtlCol="false" tIns="0" lIns="0" bIns="0" rIns="0">
            <a:spAutoFit/>
          </a:bodyPr>
          <a:lstStyle/>
          <a:p>
            <a:pPr algn="ctr">
              <a:lnSpc>
                <a:spcPts val="4505"/>
              </a:lnSpc>
              <a:spcBef>
                <a:spcPct val="0"/>
              </a:spcBef>
            </a:pPr>
            <a:r>
              <a:rPr lang="en-US" sz="3217">
                <a:solidFill>
                  <a:srgbClr val="000000"/>
                </a:solidFill>
                <a:latin typeface="Arimo"/>
              </a:rPr>
              <a:t>b) Birinci dereceden yakınını kaybeden öğrenciler için özürsüz devamsızlık süresi 10 günü geçmemek kaydıyla toplam devamsızlık süresi 40,  üniversite hastaneleri, eğitim ve araştırma hastaneleri veya tam teşekküllü hastanelerde kontrol kayıtlı sürekli tedaviyi, yatarak tedaviyi ya da organ naklini gerektiren hastalığı bulunanlar, sosyal hizmet, emniyet ve asayiş birimlerinin resmî raporları doğrultusunda koruma ve bakım altına alınanlar ile tutuklu öğrencilerin özürsüz devamsızlık süresi 10 günü geçmemek kaydıyla toplam devamsızlık süresi 60, tam zamanlı kaynaştırma/bütünleştirme yoluyla eğitimlerine devam eden özel eğitim ihtiyacı olan öğrenciler ve özel eğitim meslek liselerine kayıtlı olan öğrencilerin özürsüz devamsızlık süresi 20 günü geçmemek kaydıyla toplam devamsızlık süresi 70 gün olarak uygulanır. Tam zamanlı kaynaştırma/bütünleştirme yoluyla eğitimlerine devam eden özel eğitim ihtiyacı olan öğrenciler ve özel eğitim meslek liselerine kayıtlı olan öğrenciler hariç olmak üzere devamsızlık nedeniyle başarısız sayılan ve öğrenim hakkı bulunan öğrenciler derslere devam edemez ve istemeleri halinde bu öğrencilerin kayıtları mesleki eğitim merkezi diploma programına aktarılır. Bu öğrenciler istemeleri halinde bir sonraki eğitim ve öğretim yılında önceki okulunda ayrıldıkları sınıf seviyesinden eğitimlerine devam ettirilir. ”</a:t>
            </a:r>
          </a:p>
        </p:txBody>
      </p:sp>
    </p:spTree>
  </p:cSld>
  <p:clrMapOvr>
    <a:masterClrMapping/>
  </p:clrMapOvr>
</p:sld>
</file>

<file path=ppt/slides/slide7.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208684"/>
            <a:ext cx="18022523" cy="9944110"/>
          </a:xfrm>
          <a:prstGeom prst="rect">
            <a:avLst/>
          </a:prstGeom>
        </p:spPr>
        <p:txBody>
          <a:bodyPr anchor="t" rtlCol="false" tIns="0" lIns="0" bIns="0" rIns="0">
            <a:spAutoFit/>
          </a:bodyPr>
          <a:lstStyle/>
          <a:p>
            <a:pPr algn="ctr">
              <a:lnSpc>
                <a:spcPts val="4199"/>
              </a:lnSpc>
              <a:spcBef>
                <a:spcPct val="0"/>
              </a:spcBef>
            </a:pPr>
            <a:r>
              <a:rPr lang="en-US" sz="2999">
                <a:solidFill>
                  <a:srgbClr val="000000"/>
                </a:solidFill>
                <a:latin typeface="Arimo Bold"/>
              </a:rPr>
              <a:t>Öğrenim hakkı bulunmayanlar ise veli ve öğrenci talebi de dikkate alınarak Açık Öğretim Lisesi, Mesleki Açık Öğretim Lisesi, Açık Öğretim İmam Hatip Lisesi veya mesleki eğitim merkezine yönlendirilerek kayıtları yapılır. Mesleki eğitim merkezi öğrencilerinin teorik derslere özürlü ve özürsüz devamsızlık süresi ders yılı içinde devam etmesi gereken sürenin altıda birinden, işletmede mesleki eğitimde ise 3308 sayılı Kanun hükümlerine göre kullanabileceği ücretli ve ücretsiz izin toplamından fazla olamaz. Bu fıkra kapsamında toplam devamsızlık süresinin 60 güne çıkabildiği durumlarda teorik derslere devamsızlık süresi teorik ders süresinin üçte birini geçemez. Devamsızlık süresini aşan öğrencilerin sözleşmeleri fesih edilerek sigorta çıkışları yapılır ve durumları yazılı olarak yasal temsilcisine ve işletmeye, 18 yaşından büyükler için kendisine de bildirilir. Devamsızlık nedeniyle başarısız sayılan ve öğrenim hakkı bulunan öğrenciler derslere devam edemez ve bir sonraki eğitim ve öğretim yılının başından itibaren bir işletme ile sözleşme imzalamak şartıyla okula devam ettirilir. Mesleki eğitim merkezinde öğrenim hakkı bulunmayanlardan zorunlu eğitime tabi olanlar ise veli ve öğrenci talebi de dikkate alınarak Açık Öğretim Lisesi, Mesleki Açık Öğretim Lisesi veya Açık Öğretim İmam Hatip Lisesine yönlendirilerek kayıtları yapılır.”</a:t>
            </a:r>
          </a:p>
          <a:p>
            <a:pPr algn="ctr">
              <a:lnSpc>
                <a:spcPts val="4199"/>
              </a:lnSpc>
              <a:spcBef>
                <a:spcPct val="0"/>
              </a:spcBef>
            </a:pPr>
          </a:p>
          <a:p>
            <a:pPr algn="ctr">
              <a:lnSpc>
                <a:spcPts val="4199"/>
              </a:lnSpc>
              <a:spcBef>
                <a:spcPct val="0"/>
              </a:spcBef>
            </a:pPr>
            <a:r>
              <a:rPr lang="en-US" sz="2999">
                <a:solidFill>
                  <a:srgbClr val="000000"/>
                </a:solidFill>
                <a:latin typeface="Arimo Bold"/>
              </a:rPr>
              <a:t>“Ancak, Mesleki Eğitim Merkezi Telafi Çerçeve Öğretim Programındaki öğrencilerin yapmış oldukları devamsızlık süresi, tamamlanması gereken eğitim süresine eklenir ve eğitimin başladığı tarihten itibaren bu sürenin toplamı 28 haftayı geçemez.</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0" y="3309014"/>
            <a:ext cx="18288000" cy="6490969"/>
          </a:xfrm>
          <a:prstGeom prst="rect">
            <a:avLst/>
          </a:prstGeom>
        </p:spPr>
        <p:txBody>
          <a:bodyPr anchor="t" rtlCol="false" tIns="0" lIns="0" bIns="0" rIns="0">
            <a:spAutoFit/>
          </a:bodyPr>
          <a:lstStyle/>
          <a:p>
            <a:pPr algn="ctr">
              <a:lnSpc>
                <a:spcPts val="12880"/>
              </a:lnSpc>
              <a:spcBef>
                <a:spcPct val="0"/>
              </a:spcBef>
            </a:pPr>
            <a:r>
              <a:rPr lang="en-US" sz="9200">
                <a:solidFill>
                  <a:srgbClr val="000000"/>
                </a:solidFill>
                <a:latin typeface="Arimo Bold"/>
              </a:rPr>
              <a:t>“AÇIK ÖĞRETIM LISELERI ILE ÖRGÜN ORTAÖĞRETIM KURUMLARI ARASINDA NAKIL VE GEÇIŞLER</a:t>
            </a:r>
          </a:p>
        </p:txBody>
      </p:sp>
      <p:sp>
        <p:nvSpPr>
          <p:cNvPr name="Freeform 3" id="3"/>
          <p:cNvSpPr/>
          <p:nvPr/>
        </p:nvSpPr>
        <p:spPr>
          <a:xfrm flipH="false" flipV="false" rot="0">
            <a:off x="7719682" y="551091"/>
            <a:ext cx="2460575" cy="2674538"/>
          </a:xfrm>
          <a:custGeom>
            <a:avLst/>
            <a:gdLst/>
            <a:ahLst/>
            <a:cxnLst/>
            <a:rect r="r" b="b" t="t" l="l"/>
            <a:pathLst>
              <a:path h="2674538" w="2460575">
                <a:moveTo>
                  <a:pt x="0" y="0"/>
                </a:moveTo>
                <a:lnTo>
                  <a:pt x="2460575" y="0"/>
                </a:lnTo>
                <a:lnTo>
                  <a:pt x="2460575" y="2674538"/>
                </a:lnTo>
                <a:lnTo>
                  <a:pt x="0" y="2674538"/>
                </a:lnTo>
                <a:lnTo>
                  <a:pt x="0" y="0"/>
                </a:lnTo>
                <a:close/>
              </a:path>
            </a:pathLst>
          </a:custGeom>
          <a:blipFill>
            <a:blip r:embed="rId2"/>
            <a:stretch>
              <a:fillRect l="0" t="0" r="0" b="0"/>
            </a:stretch>
          </a:blipFill>
        </p:spPr>
      </p:sp>
    </p:spTree>
  </p:cSld>
  <p:clrMapOvr>
    <a:masterClrMapping/>
  </p:clrMapOvr>
</p:sld>
</file>

<file path=ppt/slides/slide9.xml><?xml version="1.0" encoding="utf-8"?>
<p:sld xmlns:p="http://schemas.openxmlformats.org/presentationml/2006/main" xmlns:a="http://schemas.openxmlformats.org/drawingml/2006/main">
  <p:cSld>
    <p:bg>
      <p:bgPr>
        <a:solidFill>
          <a:srgbClr val="D9D4D2"/>
        </a:solidFill>
      </p:bgPr>
    </p:bg>
    <p:spTree>
      <p:nvGrpSpPr>
        <p:cNvPr id="1" name=""/>
        <p:cNvGrpSpPr/>
        <p:nvPr/>
      </p:nvGrpSpPr>
      <p:grpSpPr>
        <a:xfrm>
          <a:off x="0" y="0"/>
          <a:ext cx="0" cy="0"/>
          <a:chOff x="0" y="0"/>
          <a:chExt cx="0" cy="0"/>
        </a:xfrm>
      </p:grpSpPr>
      <p:sp>
        <p:nvSpPr>
          <p:cNvPr name="TextBox 2" id="2"/>
          <p:cNvSpPr txBox="true"/>
          <p:nvPr/>
        </p:nvSpPr>
        <p:spPr>
          <a:xfrm rot="0">
            <a:off x="646465" y="309483"/>
            <a:ext cx="16995070" cy="9601360"/>
          </a:xfrm>
          <a:prstGeom prst="rect">
            <a:avLst/>
          </a:prstGeom>
        </p:spPr>
        <p:txBody>
          <a:bodyPr anchor="t" rtlCol="false" tIns="0" lIns="0" bIns="0" rIns="0">
            <a:spAutoFit/>
          </a:bodyPr>
          <a:lstStyle/>
          <a:p>
            <a:pPr>
              <a:lnSpc>
                <a:spcPts val="3666"/>
              </a:lnSpc>
              <a:spcBef>
                <a:spcPct val="0"/>
              </a:spcBef>
            </a:pPr>
            <a:r>
              <a:rPr lang="en-US" sz="2618">
                <a:solidFill>
                  <a:srgbClr val="000000"/>
                </a:solidFill>
                <a:latin typeface="Arimo Bold"/>
              </a:rPr>
              <a:t>a) Okul türlerinin her birinin kendi arasında her sınıf seviyesinde,</a:t>
            </a:r>
          </a:p>
          <a:p>
            <a:pPr>
              <a:lnSpc>
                <a:spcPts val="3666"/>
              </a:lnSpc>
              <a:spcBef>
                <a:spcPct val="0"/>
              </a:spcBef>
            </a:pPr>
          </a:p>
          <a:p>
            <a:pPr>
              <a:lnSpc>
                <a:spcPts val="3666"/>
              </a:lnSpc>
              <a:spcBef>
                <a:spcPct val="0"/>
              </a:spcBef>
            </a:pPr>
            <a:r>
              <a:rPr lang="en-US" sz="2618">
                <a:solidFill>
                  <a:srgbClr val="000000"/>
                </a:solidFill>
                <a:latin typeface="Arimo Bold"/>
              </a:rPr>
              <a:t>b) Fen liseleri, sosyal bilimler liseleri, merkezi sınav puanıyla öğrenci alan Anadolu liseleri ile Anadolu liselerinin birbirleri arasında her sınıf seviyesinde,</a:t>
            </a:r>
          </a:p>
          <a:p>
            <a:pPr>
              <a:lnSpc>
                <a:spcPts val="3666"/>
              </a:lnSpc>
              <a:spcBef>
                <a:spcPct val="0"/>
              </a:spcBef>
            </a:pPr>
          </a:p>
          <a:p>
            <a:pPr>
              <a:lnSpc>
                <a:spcPts val="3666"/>
              </a:lnSpc>
              <a:spcBef>
                <a:spcPct val="0"/>
              </a:spcBef>
            </a:pPr>
            <a:r>
              <a:rPr lang="en-US" sz="2618">
                <a:solidFill>
                  <a:srgbClr val="000000"/>
                </a:solidFill>
                <a:latin typeface="Arimo Bold"/>
              </a:rPr>
              <a:t>c) Merkezi sınav puanıyla öğrenci alan Anadolu imam hatip liseleri ile Anadolu teknik programları ve merkezi sınav puanıyla öğrenci alan Anadolu meslek programı alanlarından/dallarından aynı türden okullara her sınıf seviyesinde,</a:t>
            </a:r>
          </a:p>
          <a:p>
            <a:pPr>
              <a:lnSpc>
                <a:spcPts val="3666"/>
              </a:lnSpc>
              <a:spcBef>
                <a:spcPct val="0"/>
              </a:spcBef>
            </a:pPr>
          </a:p>
          <a:p>
            <a:pPr>
              <a:lnSpc>
                <a:spcPts val="3666"/>
              </a:lnSpc>
              <a:spcBef>
                <a:spcPct val="0"/>
              </a:spcBef>
            </a:pPr>
            <a:r>
              <a:rPr lang="en-US" sz="2618">
                <a:solidFill>
                  <a:srgbClr val="000000"/>
                </a:solidFill>
                <a:latin typeface="Arimo Bold"/>
              </a:rPr>
              <a:t>ç) Okul türleri arasında boş kontenjan ve merkezi sınav puan üstünlüğüne göre;</a:t>
            </a:r>
          </a:p>
          <a:p>
            <a:pPr>
              <a:lnSpc>
                <a:spcPts val="3666"/>
              </a:lnSpc>
              <a:spcBef>
                <a:spcPct val="0"/>
              </a:spcBef>
            </a:pPr>
          </a:p>
          <a:p>
            <a:pPr>
              <a:lnSpc>
                <a:spcPts val="3666"/>
              </a:lnSpc>
              <a:spcBef>
                <a:spcPct val="0"/>
              </a:spcBef>
            </a:pPr>
            <a:r>
              <a:rPr lang="en-US" sz="2618">
                <a:solidFill>
                  <a:srgbClr val="000000"/>
                </a:solidFill>
                <a:latin typeface="Arimo Bold"/>
              </a:rPr>
              <a:t>1) Fen liseleri, sosyal bilimler liseleri, merkezi sınav puanıyla öğrenci alan Anadolu liselerine; diğer okul türlerinden 9, 10 ve 11 inci sınıflarda sürekli; 11 inci sınıftan bir üst sınıfa geçen öğrenciler sınıf atlatma işlemleri yapıldıktan sonra ağustos ayı sonuna kadar sorumlu olarak,</a:t>
            </a:r>
          </a:p>
          <a:p>
            <a:pPr>
              <a:lnSpc>
                <a:spcPts val="3666"/>
              </a:lnSpc>
              <a:spcBef>
                <a:spcPct val="0"/>
              </a:spcBef>
            </a:pPr>
          </a:p>
          <a:p>
            <a:pPr>
              <a:lnSpc>
                <a:spcPts val="3666"/>
              </a:lnSpc>
              <a:spcBef>
                <a:spcPct val="0"/>
              </a:spcBef>
            </a:pPr>
            <a:r>
              <a:rPr lang="en-US" sz="2618">
                <a:solidFill>
                  <a:srgbClr val="000000"/>
                </a:solidFill>
                <a:latin typeface="Arimo Bold"/>
              </a:rPr>
              <a:t>2) Merkezi sınav puanıyla öğrenci alan Anadolu imam hatip liselerine diğer okul türlerinden sınıf atlatma işlemleri yapıldıktan sonra 9 uncu ve 10 uncu sınıftan bir üst sınıfa geçen öğrenciler ağustos ayı sonuna kadar sorumlu olarak, 11 inci sınıftan bir üst sınıfa geçen öğrenciler ağustos ayı sonuna kadar alt sınıflara ait meslek derslerinden sorumlu olarak veya ağustos ayı sonuna kadar başvurmak şartıyla, bir yıl öğrenim hakkını kullanmamış sayılarak alt sınıflara ait meslek derslerinden bir eğitim ve öğretim yılı boyunca yapılacak eğitimden başarılı olmak kaydıyla,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DAF0_jPTGbs</dc:identifier>
  <dcterms:modified xsi:type="dcterms:W3CDTF">2011-08-01T06:04:30Z</dcterms:modified>
  <cp:revision>1</cp:revision>
  <dc:title>“(3) Yurt içinde ve yurtdışında, bilim, tiyatro, spor, müzik, folklor, beceri yarışması, mesleki ve benzeri eğitici-kültürel faaliyetlere ve bunların hazırlık çalışmalarına katılmasına Bakanlık, mahallî mülki amirleri ve/veya millî eğitim müdürlüklerince</dc:title>
</cp:coreProperties>
</file>